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7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A6"/>
    <a:srgbClr val="00406C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09453F-A674-4B57-A1F9-5334DDE5D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0C60027-720A-4B6D-922C-6D6CEFDE8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419716-CADC-4F75-9115-8C2A6C89C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77C67B-5683-4DF6-BE05-F1C2B0860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A6DEA7-C97E-4C3B-A65C-8B36A842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91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319CC1-C4AB-4335-BD15-B04DDDBD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9BFD96-CDD3-4BD8-9ADD-0395BECC9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C3F318A-02B0-489A-9FD5-A4133935A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CF60A-5C30-498C-91A4-3E9D9BD8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CAE6F1-B83B-4CDA-97E3-DD70D6C35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8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B781561-35DB-452C-9CA7-38DA5E4F9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282BA8-9F90-4FBD-BCE5-BF263A164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62443E-5EE4-4A94-8113-2BE3DB885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530849-7D84-4463-9C0C-71662318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B9BC67-2C9F-4FE9-B2CA-DBD381F9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421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C9052A-0451-42AC-B7CF-AC95226E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133FF3-B9AC-4A07-AC61-435ECBD4F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835F4C2-B9D1-4D60-AB4D-BC56F748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8435AE-14BF-4C33-BBC1-03E0806D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5D4E6C-7E13-4335-8AC9-F6D8C8F2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84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230D7A-7727-4278-9CCD-B679F1206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7A1B807-0BBB-45B1-AF44-BF9673A47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1924BD-B886-4018-B099-C53C35B5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E1960C-C030-457A-97B2-AF33DFF2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87D41B-763D-422F-9134-EEFAD9B90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566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D0A6F-F299-4F48-8348-292FBF2C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CCA6F4-1763-4A92-9381-AB8E92887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6CC9A72-D71C-4F60-9504-B84DE4FFC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E07C8A-1DC7-4F02-9905-7DC25251F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E5B7D8-39E2-44A4-B509-273DB3EBE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67081C-29C3-4616-881B-91A00AF53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025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AF6071-6033-4B84-9601-AEDF9B3F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D17276-76F6-4B8F-96D0-6C8F5F8E2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C2A68F4-C69D-421C-A883-D795E4171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0C41CE-FA7B-4BD9-B0E7-C8B849C26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7D2C313-7CB0-41A1-9DDA-8B70EF7DF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8C9DF0B-489E-43C3-9699-EAEBCAAE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085B9D5-974D-4C27-9502-D377D98D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18F3FEC-EE3B-4FEF-AEAD-B1C8B372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07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84A71-92FD-4868-A0F5-EF785C48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6A4F138-57C9-44A1-BCC9-7E47AB61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643F750-DC63-4CFE-9581-A3B07339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650BA1-B8B4-4525-BCD1-2E260E45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1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DAA51A-19F6-4F47-9720-93CC3055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39AC530-4885-463C-95A4-4F96BC13C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8CAF8A8-DF24-4AA5-9B7B-BA7128D5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2040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AFA364-7AF7-419F-8D62-BDFF4A1AA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FF3481-AD7B-46F6-875F-0B0A071E9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F75296-2842-4EBD-B92E-71697589B7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E427DC-E88E-4619-B54C-B94C9CDB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96A78F-B6BF-41AB-9CCC-198311AB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29F087F-E767-46E1-B6F1-D0F37119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311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EE142-9EF0-4763-AC6D-8240F687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16A99C-07E2-4C88-8999-145B693E8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A93126-74CD-4716-A31E-F72C7E142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9E3599-256F-426C-81DA-C375B855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D4EBAA9-D7EC-4A11-A502-72BC0E08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04D6A0-BE21-44A6-88AD-D72E52B0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6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708CDCA-9CE4-4917-BF3E-A601AD0E7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060096B-F562-4953-A748-9608E02DB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592673-AAF9-4205-8551-D34536FE2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6E4C5-1F71-4B74-B3A7-50ADCA30D843}" type="datetimeFigureOut">
              <a:rPr lang="it-IT" smtClean="0"/>
              <a:t>11/02/2021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EC4E16-8E3F-4FE8-8455-294010169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C3DA0B0-5A82-45B9-BC38-B0ACA04DE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E72A-FED5-4792-BBC5-CBD4DB6D110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64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jhutto/vaderSentiment" TargetMode="External"/><Relationship Id="rId3" Type="http://schemas.openxmlformats.org/officeDocument/2006/relationships/hyperlink" Target="https://getdaytrends.com/it/italy/2021-01-17/23/" TargetMode="External"/><Relationship Id="rId7" Type="http://schemas.openxmlformats.org/officeDocument/2006/relationships/hyperlink" Target="https://developer.twitter.com/en/docs/twitter-api/v1/tweets/search/api-reference/get-search-twee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valeriobasile.github.io/twita/sentix.html" TargetMode="External"/><Relationship Id="rId5" Type="http://schemas.openxmlformats.org/officeDocument/2006/relationships/hyperlink" Target="https://elearning.unimib.it/course/view.php?id=31236" TargetMode="External"/><Relationship Id="rId4" Type="http://schemas.openxmlformats.org/officeDocument/2006/relationships/hyperlink" Target="https://www.learndatasci.com/tutorials/kmeans-clustering-algorithms-python-intr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80427-D8B0-4F9E-866B-9825ED1C5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243" y="2715916"/>
            <a:ext cx="9735356" cy="1426167"/>
          </a:xfrm>
        </p:spPr>
        <p:txBody>
          <a:bodyPr>
            <a:normAutofit fontScale="90000"/>
          </a:bodyPr>
          <a:lstStyle/>
          <a:p>
            <a:r>
              <a:rPr lang="it-IT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imbusSanL-Regu"/>
              </a:rPr>
              <a:t>INTER-JUVENTUS:</a:t>
            </a:r>
            <a:r>
              <a:rPr lang="it-IT" sz="3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imbusSanL-Regu"/>
              </a:rPr>
              <a:t> </a:t>
            </a:r>
            <a:br>
              <a:rPr lang="it-IT" sz="3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imbusSanL-Regu"/>
              </a:rPr>
            </a:br>
            <a:r>
              <a:rPr lang="it-IT" sz="36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NimbusSanL-Regu"/>
              </a:rPr>
              <a:t>COME GLI UTENTI TWITTER INTERAGISCONO TRA LORO E NELLA PIATTAFORMA DURANTE IL MATCH</a:t>
            </a:r>
            <a:endParaRPr lang="it-IT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CB5C288-1973-4160-80E5-D1E7D960C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19" y="5014608"/>
            <a:ext cx="10802162" cy="1655762"/>
          </a:xfrm>
        </p:spPr>
        <p:txBody>
          <a:bodyPr>
            <a:normAutofit/>
          </a:bodyPr>
          <a:lstStyle/>
          <a:p>
            <a:r>
              <a:rPr lang="it-IT" sz="1800" b="0" i="0" dirty="0">
                <a:solidFill>
                  <a:srgbClr val="202124"/>
                </a:solidFill>
                <a:effectLst/>
                <a:latin typeface="NimbusSanL-Regu"/>
              </a:rPr>
              <a:t>Alessandro Fossati (819499), Luca Pretini (864014), Social Media Analytics</a:t>
            </a:r>
            <a:br>
              <a:rPr lang="it-IT" sz="1800" dirty="0">
                <a:latin typeface="NimbusSanL-Regu"/>
              </a:rPr>
            </a:br>
            <a:endParaRPr lang="it-IT" sz="1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Risultato immagini per logo inter">
            <a:extLst>
              <a:ext uri="{FF2B5EF4-FFF2-40B4-BE49-F238E27FC236}">
                <a16:creationId xmlns:a16="http://schemas.microsoft.com/office/drawing/2014/main" id="{4E9DB363-27A3-4B29-8770-58DBA326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3" y="224480"/>
            <a:ext cx="1721580" cy="17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o immagini per logo juve">
            <a:extLst>
              <a:ext uri="{FF2B5EF4-FFF2-40B4-BE49-F238E27FC236}">
                <a16:creationId xmlns:a16="http://schemas.microsoft.com/office/drawing/2014/main" id="{4AEFB18F-FE10-4746-9657-30BD65BAD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24" y="224480"/>
            <a:ext cx="1111047" cy="17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25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EA650524-4C0A-4313-84F1-C11608A35DC6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SENTIMENT ANALYSIS : ALLENATORI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BB6ECB-EA86-471D-B28A-506223E9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82" y="891029"/>
            <a:ext cx="4128509" cy="305542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2D29CC-9F55-4F78-998C-099FA52E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52" y="891029"/>
            <a:ext cx="4071168" cy="3055424"/>
          </a:xfrm>
          <a:prstGeom prst="rect">
            <a:avLst/>
          </a:prstGeom>
        </p:spPr>
      </p:pic>
      <p:pic>
        <p:nvPicPr>
          <p:cNvPr id="15" name="Picture 6" descr="Risultato immagini per ANTONIO CONTE">
            <a:extLst>
              <a:ext uri="{FF2B5EF4-FFF2-40B4-BE49-F238E27FC236}">
                <a16:creationId xmlns:a16="http://schemas.microsoft.com/office/drawing/2014/main" id="{CBE72A6B-E59E-4833-AC6B-B1906322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00" y="4274371"/>
            <a:ext cx="3538175" cy="235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D9661C3-91C0-4CAE-9F7D-99D3CC3F5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786" y="4274371"/>
            <a:ext cx="3564090" cy="23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4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EA650524-4C0A-4313-84F1-C11608A35DC6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SENTIMENT ANALYSIS : ARTURO VIDAL</a:t>
            </a:r>
          </a:p>
        </p:txBody>
      </p:sp>
      <p:pic>
        <p:nvPicPr>
          <p:cNvPr id="1026" name="Picture 2" descr="Risultato immagini per ARTURO VIDAL BACIO">
            <a:extLst>
              <a:ext uri="{FF2B5EF4-FFF2-40B4-BE49-F238E27FC236}">
                <a16:creationId xmlns:a16="http://schemas.microsoft.com/office/drawing/2014/main" id="{AEA4F230-3575-4A6A-B128-444DB9C0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16" y="4080939"/>
            <a:ext cx="3379298" cy="208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o immagini per ARTURO VIDAL GOL INTER">
            <a:extLst>
              <a:ext uri="{FF2B5EF4-FFF2-40B4-BE49-F238E27FC236}">
                <a16:creationId xmlns:a16="http://schemas.microsoft.com/office/drawing/2014/main" id="{772BEC27-D74B-41F3-8F60-4C0EC0811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26" y="4519757"/>
            <a:ext cx="3379298" cy="19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9DC0208-9883-4DC9-8899-57BB51109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454" y="1086639"/>
            <a:ext cx="4917827" cy="251291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E784898-91F8-4758-A9D1-C19C07A93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211" y="772630"/>
            <a:ext cx="48006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0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EA650524-4C0A-4313-84F1-C11608A35DC6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SENTIMENT ANALYSIS : CRISTIANO RONALDO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AED25E-1139-49BB-9606-A156D813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7" y="1227438"/>
            <a:ext cx="8690805" cy="5175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2063FC1-40FC-4EFD-8460-9A28662C1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386" y="1522085"/>
            <a:ext cx="1798200" cy="19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4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4431D5-A8E2-4C23-924F-DF9B58FB9EF5}"/>
              </a:ext>
            </a:extLst>
          </p:cNvPr>
          <p:cNvSpPr txBox="1"/>
          <p:nvPr/>
        </p:nvSpPr>
        <p:spPr>
          <a:xfrm>
            <a:off x="1243913" y="2274838"/>
            <a:ext cx="97041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Daily trends twitter 17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eXGyreTermesX-Regular"/>
              </a:rPr>
              <a:t>gennaio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, ore 23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3"/>
              </a:rPr>
              <a:t>https://getdaytrends.com/it/italy/2021-</a:t>
            </a:r>
            <a:r>
              <a:rPr lang="it-IT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3"/>
              </a:rPr>
              <a:t>01-17/23/</a:t>
            </a:r>
            <a:endParaRPr lang="it-IT" dirty="0">
              <a:solidFill>
                <a:srgbClr val="000000"/>
              </a:solidFill>
              <a:latin typeface="TeXGyreTermesX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K Mean Clustering algorithm 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4"/>
              </a:rPr>
              <a:t>https://www.learndatasci.com/tutorials/kmeans-</a:t>
            </a:r>
            <a:r>
              <a:rPr lang="it-IT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4"/>
              </a:rPr>
              <a:t>clustering-</a:t>
            </a:r>
            <a:r>
              <a:rPr lang="it-IT" sz="1800" b="0" i="0" u="none" strike="noStrike" baseline="0" dirty="0" err="1">
                <a:solidFill>
                  <a:srgbClr val="0000FF"/>
                </a:solidFill>
                <a:latin typeface="TeXGyreTermesX-Regular"/>
                <a:hlinkClick r:id="rId4"/>
              </a:rPr>
              <a:t>algorithms</a:t>
            </a:r>
            <a:r>
              <a:rPr lang="it-IT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4"/>
              </a:rPr>
              <a:t>-</a:t>
            </a:r>
            <a:r>
              <a:rPr lang="it-IT" sz="1800" b="0" i="0" u="none" strike="noStrike" baseline="0" dirty="0" err="1">
                <a:solidFill>
                  <a:srgbClr val="0000FF"/>
                </a:solidFill>
                <a:latin typeface="TeXGyreTermesX-Regular"/>
                <a:hlinkClick r:id="rId4"/>
              </a:rPr>
              <a:t>python</a:t>
            </a:r>
            <a:r>
              <a:rPr lang="it-IT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4"/>
              </a:rPr>
              <a:t>-intro</a:t>
            </a:r>
            <a:endParaRPr lang="it-IT" sz="1800" b="0" i="0" u="none" strike="noStrike" baseline="0" dirty="0">
              <a:solidFill>
                <a:srgbClr val="0000FF"/>
              </a:solidFill>
              <a:latin typeface="TeXGyreTermesX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Slide del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eXGyreTermesX-Regular"/>
              </a:rPr>
              <a:t>corso</a:t>
            </a:r>
            <a:r>
              <a:rPr lang="en-US" dirty="0">
                <a:solidFill>
                  <a:srgbClr val="000000"/>
                </a:solidFill>
                <a:latin typeface="TeXGyreTermesX-Regula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5"/>
              </a:rPr>
              <a:t>https://elearning.unimib.it/course/view.php?id=31236</a:t>
            </a:r>
            <a:endParaRPr lang="en-US" dirty="0">
              <a:solidFill>
                <a:srgbClr val="000000"/>
              </a:solidFill>
              <a:latin typeface="TeXGyreTermesX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solidFill>
                  <a:srgbClr val="000000"/>
                </a:solidFill>
                <a:latin typeface="TeXGyreTermesX-Regular"/>
              </a:rPr>
              <a:t>Twita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, project page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6"/>
              </a:rPr>
              <a:t>http://valeriobasile.github.io/twita/sentix.html</a:t>
            </a:r>
            <a:endParaRPr lang="it-IT" sz="1800" b="0" i="0" u="none" strike="noStrike" baseline="0" dirty="0">
              <a:solidFill>
                <a:srgbClr val="000000"/>
              </a:solidFill>
              <a:latin typeface="TeXGyreTermesX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Twitter API search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7"/>
              </a:rPr>
              <a:t>https://developer.twitter.com/en/docs/twitter-api/v1/tweets/search/api-reference/get-search-tweets</a:t>
            </a:r>
            <a:endParaRPr lang="en-US" dirty="0">
              <a:solidFill>
                <a:srgbClr val="000000"/>
              </a:solidFill>
              <a:latin typeface="TeXGyreTermesX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eXGyreTermesX-Regular"/>
              </a:rPr>
              <a:t>Vader, GitHub Repository </a:t>
            </a:r>
            <a:r>
              <a:rPr lang="en-US" sz="1800" b="0" i="0" u="none" strike="noStrike" baseline="0" dirty="0">
                <a:solidFill>
                  <a:srgbClr val="0000FF"/>
                </a:solidFill>
                <a:latin typeface="TeXGyreTermesX-Regular"/>
                <a:hlinkClick r:id="rId8"/>
              </a:rPr>
              <a:t>https://github.com/cjhutto/vaderSentiment</a:t>
            </a:r>
            <a:endParaRPr lang="en-US" sz="1800" b="0" i="0" u="none" strike="noStrike" baseline="0" dirty="0">
              <a:solidFill>
                <a:srgbClr val="000000"/>
              </a:solidFill>
              <a:latin typeface="TeXGyreTermesX-Regular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C9D8B1C-F79E-496A-B9D7-A99850032409}"/>
              </a:ext>
            </a:extLst>
          </p:cNvPr>
          <p:cNvSpPr txBox="1">
            <a:spLocks/>
          </p:cNvSpPr>
          <p:nvPr/>
        </p:nvSpPr>
        <p:spPr>
          <a:xfrm>
            <a:off x="856761" y="1"/>
            <a:ext cx="9943737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0063A6"/>
                </a:solidFill>
                <a:latin typeface="NimbusSanL-Regu"/>
              </a:rPr>
              <a:t>SITOGRAFIA</a:t>
            </a:r>
          </a:p>
        </p:txBody>
      </p:sp>
    </p:spTree>
    <p:extLst>
      <p:ext uri="{BB962C8B-B14F-4D97-AF65-F5344CB8AC3E}">
        <p14:creationId xmlns:p14="http://schemas.microsoft.com/office/powerpoint/2010/main" val="1620603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51591" y="-14973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F2C5DAAB-28CD-4DA0-B463-4347D9F8A0A3}"/>
              </a:ext>
            </a:extLst>
          </p:cNvPr>
          <p:cNvSpPr txBox="1">
            <a:spLocks/>
          </p:cNvSpPr>
          <p:nvPr/>
        </p:nvSpPr>
        <p:spPr>
          <a:xfrm>
            <a:off x="2911851" y="169343"/>
            <a:ext cx="6250270" cy="885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RACCOLTA DATI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392D96B-E64D-40F5-A7BD-FA6E41DB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71" y="5953142"/>
            <a:ext cx="2524594" cy="592292"/>
          </a:xfrm>
          <a:prstGeom prst="rect">
            <a:avLst/>
          </a:prstGeom>
        </p:spPr>
      </p:pic>
      <p:sp>
        <p:nvSpPr>
          <p:cNvPr id="18" name="Ovale 17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5" y="1497435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39185" y="2531283"/>
            <a:ext cx="1795603" cy="1824816"/>
          </a:xfrm>
          <a:prstGeom prst="ellipse">
            <a:avLst/>
          </a:prstGeom>
          <a:solidFill>
            <a:srgbClr val="1DA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it-IT" sz="1500" b="1" dirty="0">
                <a:latin typeface="NimbusSanL-Regu"/>
              </a:rPr>
              <a:t>RACCOLTA</a:t>
            </a:r>
          </a:p>
          <a:p>
            <a:pPr algn="ctr" rtl="0"/>
            <a:r>
              <a:rPr lang="it-IT" sz="1500" b="1" dirty="0">
                <a:latin typeface="NimbusSanL-Regu"/>
              </a:rPr>
              <a:t>IN BATCH</a:t>
            </a:r>
          </a:p>
        </p:txBody>
      </p:sp>
      <p:sp>
        <p:nvSpPr>
          <p:cNvPr id="20" name="Rettangolo: Angoli arrotondati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4093" y="1693040"/>
            <a:ext cx="4003629" cy="740997"/>
          </a:xfrm>
          <a:prstGeom prst="roundRect">
            <a:avLst>
              <a:gd name="adj" fmla="val 50000"/>
            </a:avLst>
          </a:prstGeom>
          <a:solidFill>
            <a:srgbClr val="006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it-IT" sz="1600" b="1" dirty="0">
                <a:latin typeface="NimbusSanL-Regu"/>
              </a:rPr>
              <a:t> CIRCA 31K TWEET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31289" y="1628854"/>
            <a:ext cx="939800" cy="939800"/>
          </a:xfrm>
          <a:prstGeom prst="ellipse">
            <a:avLst/>
          </a:prstGeom>
          <a:solidFill>
            <a:srgbClr val="00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 dirty="0"/>
          </a:p>
        </p:txBody>
      </p:sp>
      <p:sp>
        <p:nvSpPr>
          <p:cNvPr id="22" name="Rettangolo: Angoli arrotondati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1022" y="4799218"/>
            <a:ext cx="3472524" cy="740997"/>
          </a:xfrm>
          <a:prstGeom prst="roundRect">
            <a:avLst>
              <a:gd name="adj" fmla="val 50000"/>
            </a:avLst>
          </a:prstGeom>
          <a:solidFill>
            <a:srgbClr val="006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it-IT" sz="1600" b="1" dirty="0">
                <a:latin typeface="NimbusSanL-Regu"/>
              </a:rPr>
              <a:t>DATAFRAME PANDAS 160MB</a:t>
            </a: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1236" y="4697823"/>
            <a:ext cx="939800" cy="939800"/>
          </a:xfrm>
          <a:prstGeom prst="ellipse">
            <a:avLst/>
          </a:prstGeom>
          <a:solidFill>
            <a:srgbClr val="00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 dirty="0"/>
          </a:p>
        </p:txBody>
      </p:sp>
      <p:sp>
        <p:nvSpPr>
          <p:cNvPr id="24" name="Rettangolo: Angoli arrotondati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7373" y="1362290"/>
            <a:ext cx="3711205" cy="6983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it-IT" sz="1600" b="1" dirty="0">
                <a:latin typeface="NimbusSanL-Regu"/>
              </a:rPr>
              <a:t>FILTRO ORARIO 18:45 - 23:59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07011" y="1220378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 dirty="0"/>
          </a:p>
        </p:txBody>
      </p:sp>
      <p:sp>
        <p:nvSpPr>
          <p:cNvPr id="26" name="Rettangolo: Angoli arrotondati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5648" y="4619568"/>
            <a:ext cx="3893299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r>
              <a:rPr lang="it-IT" sz="1600" b="1" dirty="0">
                <a:latin typeface="NimbusSanL-Regu"/>
              </a:rPr>
              <a:t>FILTRO ATTRIBUTI TWEET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3135" y="453179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 dirty="0"/>
          </a:p>
        </p:txBody>
      </p:sp>
      <p:grpSp>
        <p:nvGrpSpPr>
          <p:cNvPr id="28" name="Gruppo 27" descr="Icona di ingranaggi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87327" y="4842251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38" name="Figura a mano libera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 rtl="0"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it-IT" dirty="0"/>
            </a:p>
          </p:txBody>
        </p:sp>
        <p:sp>
          <p:nvSpPr>
            <p:cNvPr id="39" name="Figura a mano libera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 rtl="0"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/>
              <a:endParaRPr lang="it-IT" dirty="0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3EA7D9AD-5420-43D1-88DF-1970CD334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004" y="4820383"/>
            <a:ext cx="684691" cy="684691"/>
          </a:xfrm>
          <a:prstGeom prst="rect">
            <a:avLst/>
          </a:prstGeom>
        </p:spPr>
      </p:pic>
      <p:sp>
        <p:nvSpPr>
          <p:cNvPr id="30" name="Rettangolo: Angoli arrotondati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72036" y="3316541"/>
            <a:ext cx="4137210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1" dirty="0">
                <a:solidFill>
                  <a:prstClr val="white"/>
                </a:solidFill>
                <a:latin typeface="NimbusSanL-Regu"/>
                <a:ea typeface="Nirmala UI Semilight" panose="020B0402040204020203" pitchFamily="34" charset="0"/>
                <a:cs typeface="Nirmala UI Semilight" panose="020B0402040204020203" pitchFamily="34" charset="0"/>
              </a:rPr>
              <a:t>FILTRO LINGUA ITALIANA</a:t>
            </a:r>
            <a:endParaRPr kumimoji="0" lang="it-IT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imbusSanL-Regu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9695" y="3217140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Rettangolo: Angoli arrotondati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3482" y="2956750"/>
            <a:ext cx="3133789" cy="740997"/>
          </a:xfrm>
          <a:prstGeom prst="roundRect">
            <a:avLst>
              <a:gd name="adj" fmla="val 50000"/>
            </a:avLst>
          </a:prstGeom>
          <a:solidFill>
            <a:srgbClr val="0063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imbusSanL-Regu"/>
              </a:rPr>
              <a:t>RICERCA PER HASHTAG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4578" y="2870225"/>
            <a:ext cx="939800" cy="939800"/>
          </a:xfrm>
          <a:prstGeom prst="ellipse">
            <a:avLst/>
          </a:prstGeom>
          <a:solidFill>
            <a:srgbClr val="004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16F1BC5A-513C-4F79-9E1E-770696CD3B8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605" y="3025009"/>
            <a:ext cx="550722" cy="55072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CB8E4B1-8B4A-4647-8088-9C174D55D41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32" y="1392356"/>
            <a:ext cx="601990" cy="60199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600FEF17-0F6F-4AE7-A3E0-378353545B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462" y="1737883"/>
            <a:ext cx="717454" cy="717454"/>
          </a:xfrm>
          <a:prstGeom prst="rect">
            <a:avLst/>
          </a:prstGeom>
        </p:spPr>
      </p:pic>
      <p:pic>
        <p:nvPicPr>
          <p:cNvPr id="2054" name="Picture 6" descr="Risultato immagini per BANDIERA ITALIANA CIRCOLARE">
            <a:extLst>
              <a:ext uri="{FF2B5EF4-FFF2-40B4-BE49-F238E27FC236}">
                <a16:creationId xmlns:a16="http://schemas.microsoft.com/office/drawing/2014/main" id="{8121650C-1C1A-4BBB-B3F0-943A1C5A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42" y="3414027"/>
            <a:ext cx="756586" cy="56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28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0A5E6AE-D06D-4440-A4CA-8737F918458C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SNA : COMMUNITY DETECTION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7562E72-5C21-4A7B-B7F1-B8E88A87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1" y="877102"/>
            <a:ext cx="6538731" cy="597519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05DE04-CDD3-40CF-95FD-C948424FB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174" y="4495138"/>
            <a:ext cx="3632044" cy="69295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EB60D64-783D-47ED-80D8-007D56A5D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10" y="1269861"/>
            <a:ext cx="3818672" cy="943695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5AC1C0-F902-480D-9564-35C98A89EBFF}"/>
              </a:ext>
            </a:extLst>
          </p:cNvPr>
          <p:cNvSpPr txBox="1"/>
          <p:nvPr/>
        </p:nvSpPr>
        <p:spPr>
          <a:xfrm>
            <a:off x="7577310" y="2806465"/>
            <a:ext cx="425222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Rete dei retweet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Grafo diretto pesato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Matrice di adiacenza del grafo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K-</a:t>
            </a:r>
            <a:r>
              <a:rPr lang="it-IT" sz="2200" dirty="0" err="1">
                <a:latin typeface="NimbusSanL-Regu"/>
              </a:rPr>
              <a:t>means</a:t>
            </a:r>
            <a:r>
              <a:rPr lang="it-IT" sz="2200" dirty="0">
                <a:latin typeface="NimbusSanL-Regu"/>
              </a:rPr>
              <a:t>                   k = 3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it-IT" sz="2200" dirty="0">
              <a:latin typeface="NimbusSanL-Regu"/>
            </a:endParaRPr>
          </a:p>
        </p:txBody>
      </p:sp>
    </p:spTree>
    <p:extLst>
      <p:ext uri="{BB962C8B-B14F-4D97-AF65-F5344CB8AC3E}">
        <p14:creationId xmlns:p14="http://schemas.microsoft.com/office/powerpoint/2010/main" val="97043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0A5E6AE-D06D-4440-A4CA-8737F918458C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SNA : COMMUNITY DETECTION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5AC1C0-F902-480D-9564-35C98A89EBFF}"/>
              </a:ext>
            </a:extLst>
          </p:cNvPr>
          <p:cNvSpPr txBox="1"/>
          <p:nvPr/>
        </p:nvSpPr>
        <p:spPr>
          <a:xfrm>
            <a:off x="7540393" y="2251799"/>
            <a:ext cx="425222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Creazione attributo «</a:t>
            </a:r>
            <a:r>
              <a:rPr lang="it-IT" sz="2200" i="1" dirty="0">
                <a:latin typeface="NimbusSanL-Regu"/>
              </a:rPr>
              <a:t>tifo»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Migliore ripartizione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it-IT" sz="2200" dirty="0">
              <a:latin typeface="NimbusSanL-Regu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80E2829-40DA-4835-B652-78F0AC35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47" y="747285"/>
            <a:ext cx="6406074" cy="59853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7361541-0913-4F50-81FD-82B3B0CA2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393" y="3988827"/>
            <a:ext cx="3333848" cy="8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4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0A5E6AE-D06D-4440-A4CA-8737F918458C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SNA : STATISTICHE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F1EE262-A07E-49A0-9A8E-AC18B866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37" y="2426345"/>
            <a:ext cx="6334125" cy="9334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6163C4-7CF1-4BDF-8B6C-A3275AD41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406055"/>
            <a:ext cx="5334000" cy="8191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0CAC313-960F-4D52-A883-01FECA4DE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358" y="3560935"/>
            <a:ext cx="8769282" cy="29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0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0A5E6AE-D06D-4440-A4CA-8737F918458C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SNA : METRICHE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AF87599-98CC-47A6-800A-17EE161E3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943" y="877102"/>
            <a:ext cx="6260113" cy="314722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FECF191-7B20-468D-B68D-9D4481D3E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056" y="4171950"/>
            <a:ext cx="6096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9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0A5E6AE-D06D-4440-A4CA-8737F918458C}"/>
              </a:ext>
            </a:extLst>
          </p:cNvPr>
          <p:cNvSpPr txBox="1">
            <a:spLocks/>
          </p:cNvSpPr>
          <p:nvPr/>
        </p:nvSpPr>
        <p:spPr>
          <a:xfrm>
            <a:off x="694920" y="1"/>
            <a:ext cx="10802161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dirty="0">
                <a:solidFill>
                  <a:srgbClr val="0063A6"/>
                </a:solidFill>
                <a:latin typeface="NimbusSanL-Regu"/>
              </a:rPr>
              <a:t>SENTIMENT ANALYSIS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4431D5-A8E2-4C23-924F-DF9B58FB9EF5}"/>
              </a:ext>
            </a:extLst>
          </p:cNvPr>
          <p:cNvSpPr txBox="1"/>
          <p:nvPr/>
        </p:nvSpPr>
        <p:spPr>
          <a:xfrm>
            <a:off x="2271712" y="1189970"/>
            <a:ext cx="76485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3"/>
              </a:buClr>
            </a:pPr>
            <a:r>
              <a:rPr lang="it-IT" sz="2200" dirty="0">
                <a:latin typeface="NimbusSanL-Regu"/>
              </a:rPr>
              <a:t>Fasi: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 err="1">
                <a:latin typeface="NimbusSanL-Regu"/>
              </a:rPr>
              <a:t>Tokenizzazione</a:t>
            </a:r>
            <a:r>
              <a:rPr lang="it-IT" sz="2200" dirty="0">
                <a:latin typeface="NimbusSanL-Regu"/>
              </a:rPr>
              <a:t> e Lemmatizzazione - </a:t>
            </a:r>
            <a:r>
              <a:rPr lang="it-IT" sz="2200" i="1" dirty="0" err="1">
                <a:latin typeface="NimbusSanL-Regu"/>
              </a:rPr>
              <a:t>TreeTagger</a:t>
            </a:r>
            <a:endParaRPr lang="it-IT" sz="2200" dirty="0">
              <a:latin typeface="NimbusSanL-Regu"/>
            </a:endParaRP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 err="1">
                <a:latin typeface="NimbusSanL-Regu"/>
              </a:rPr>
              <a:t>Preprocessing</a:t>
            </a:r>
            <a:endParaRPr lang="it-IT" sz="2200" dirty="0">
              <a:latin typeface="NimbusSanL-Regu"/>
            </a:endParaRP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Sentiment score </a:t>
            </a:r>
            <a:r>
              <a:rPr lang="it-IT" sz="2200" b="1" dirty="0" err="1">
                <a:latin typeface="NimbusSanL-Regu"/>
              </a:rPr>
              <a:t>lexicon-based</a:t>
            </a:r>
            <a:r>
              <a:rPr lang="it-IT" sz="2200" b="1" dirty="0">
                <a:latin typeface="NimbusSanL-Regu"/>
              </a:rPr>
              <a:t> </a:t>
            </a:r>
            <a:r>
              <a:rPr lang="it-IT" sz="2200" dirty="0">
                <a:latin typeface="NimbusSanL-Regu"/>
              </a:rPr>
              <a:t>–</a:t>
            </a:r>
            <a:r>
              <a:rPr lang="it-IT" sz="2200" i="1" dirty="0">
                <a:latin typeface="NimbusSanL-Regu"/>
              </a:rPr>
              <a:t> </a:t>
            </a:r>
            <a:r>
              <a:rPr lang="it-IT" sz="2200" dirty="0">
                <a:latin typeface="NimbusSanL-Regu"/>
              </a:rPr>
              <a:t>libreria</a:t>
            </a:r>
            <a:r>
              <a:rPr lang="it-IT" sz="2200" i="1" dirty="0">
                <a:latin typeface="NimbusSanL-Regu"/>
              </a:rPr>
              <a:t> VADER  </a:t>
            </a:r>
            <a:r>
              <a:rPr lang="it-IT" sz="2200" dirty="0" err="1">
                <a:latin typeface="NimbusSanL-Regu"/>
              </a:rPr>
              <a:t>lexicon</a:t>
            </a:r>
            <a:r>
              <a:rPr lang="it-IT" sz="2200" i="1" dirty="0">
                <a:latin typeface="NimbusSanL-Regu"/>
              </a:rPr>
              <a:t> </a:t>
            </a:r>
            <a:r>
              <a:rPr lang="it-IT" sz="2200" i="1" dirty="0" err="1">
                <a:latin typeface="NimbusSanL-Regu"/>
              </a:rPr>
              <a:t>Sentix</a:t>
            </a:r>
            <a:endParaRPr lang="it-IT" sz="2200" b="1" dirty="0">
              <a:latin typeface="NimbusSanL-Regu"/>
            </a:endParaRP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it-IT" sz="2200" dirty="0">
              <a:latin typeface="NimbusSanL-Regu"/>
            </a:endParaRP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F74CEBDA-A028-44C3-819E-EFEF6736BC4D}"/>
              </a:ext>
            </a:extLst>
          </p:cNvPr>
          <p:cNvSpPr txBox="1">
            <a:spLocks/>
          </p:cNvSpPr>
          <p:nvPr/>
        </p:nvSpPr>
        <p:spPr>
          <a:xfrm>
            <a:off x="1352103" y="2636520"/>
            <a:ext cx="9943737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0063A6"/>
                </a:solidFill>
                <a:latin typeface="NimbusSanL-Regu"/>
              </a:rPr>
              <a:t>GESTIONE DEI RETWEET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6F74D7-A38C-4AD7-8C9E-7869E84B83F4}"/>
              </a:ext>
            </a:extLst>
          </p:cNvPr>
          <p:cNvSpPr txBox="1"/>
          <p:nvPr/>
        </p:nvSpPr>
        <p:spPr>
          <a:xfrm>
            <a:off x="1752069" y="3590538"/>
            <a:ext cx="868786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r>
              <a:rPr lang="it-IT" sz="2200" b="1" dirty="0">
                <a:latin typeface="NimbusSanL-Regu"/>
              </a:rPr>
              <a:t>Due approcci </a:t>
            </a:r>
            <a:r>
              <a:rPr lang="it-IT" sz="2200" dirty="0">
                <a:latin typeface="NimbusSanL-Regu"/>
              </a:rPr>
              <a:t>differenti:</a:t>
            </a:r>
          </a:p>
          <a:p>
            <a:pPr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 marL="742950" lvl="1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Rimuovere i retweet:</a:t>
            </a:r>
          </a:p>
          <a:p>
            <a:pPr lvl="3">
              <a:buClr>
                <a:schemeClr val="accent3"/>
              </a:buClr>
            </a:pPr>
            <a:r>
              <a:rPr lang="it-IT" sz="2200" dirty="0">
                <a:latin typeface="NimbusSanL-Regu"/>
              </a:rPr>
              <a:t>non sono testo originale, potrebbero falsare l’analisi</a:t>
            </a: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 marL="742950" lvl="1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 err="1">
                <a:latin typeface="NimbusSanL-Regu"/>
              </a:rPr>
              <a:t>Retweetare</a:t>
            </a:r>
            <a:r>
              <a:rPr lang="it-IT" sz="2200" dirty="0">
                <a:latin typeface="NimbusSanL-Regu"/>
              </a:rPr>
              <a:t> significa condividere il pensiero del tweet originale:</a:t>
            </a:r>
          </a:p>
          <a:p>
            <a:pPr lvl="3">
              <a:buClr>
                <a:schemeClr val="accent3"/>
              </a:buClr>
            </a:pPr>
            <a:r>
              <a:rPr lang="it-IT" sz="2200" dirty="0">
                <a:latin typeface="NimbusSanL-Regu"/>
              </a:rPr>
              <a:t> si propone un approccio che analizzi anche i retweet</a:t>
            </a: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</p:txBody>
      </p:sp>
      <p:pic>
        <p:nvPicPr>
          <p:cNvPr id="3076" name="Picture 4" descr="Risultato immagini per retweet icon">
            <a:extLst>
              <a:ext uri="{FF2B5EF4-FFF2-40B4-BE49-F238E27FC236}">
                <a16:creationId xmlns:a16="http://schemas.microsoft.com/office/drawing/2014/main" id="{5CC1FAF2-5D6C-440B-9699-73EB68A9A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23" y="340956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16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30A5E6AE-D06D-4440-A4CA-8737F918458C}"/>
              </a:ext>
            </a:extLst>
          </p:cNvPr>
          <p:cNvSpPr txBox="1">
            <a:spLocks/>
          </p:cNvSpPr>
          <p:nvPr/>
        </p:nvSpPr>
        <p:spPr>
          <a:xfrm>
            <a:off x="4438556" y="2551899"/>
            <a:ext cx="4215385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3600" dirty="0">
                <a:solidFill>
                  <a:srgbClr val="0063A6"/>
                </a:solidFill>
                <a:latin typeface="NimbusSanL-Regu"/>
              </a:rPr>
              <a:t>PREPROCESSING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64431D5-A8E2-4C23-924F-DF9B58FB9EF5}"/>
              </a:ext>
            </a:extLst>
          </p:cNvPr>
          <p:cNvSpPr txBox="1"/>
          <p:nvPr/>
        </p:nvSpPr>
        <p:spPr>
          <a:xfrm>
            <a:off x="2978545" y="4057385"/>
            <a:ext cx="76485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Rimozione </a:t>
            </a:r>
            <a:r>
              <a:rPr lang="it-IT" sz="2200" dirty="0" err="1">
                <a:latin typeface="NimbusSanL-Regu"/>
              </a:rPr>
              <a:t>stopwords</a:t>
            </a:r>
            <a:endParaRPr lang="it-IT" sz="2200" dirty="0">
              <a:latin typeface="NimbusSanL-Regu"/>
            </a:endParaRP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Rimozione punteggiatura </a:t>
            </a:r>
            <a:r>
              <a:rPr lang="it-IT" sz="2200" b="1" dirty="0">
                <a:latin typeface="NimbusSanL-Regu"/>
              </a:rPr>
              <a:t>tranne</a:t>
            </a:r>
            <a:r>
              <a:rPr lang="it-IT" sz="2200" dirty="0">
                <a:latin typeface="NimbusSanL-Regu"/>
              </a:rPr>
              <a:t> </a:t>
            </a:r>
            <a:r>
              <a:rPr lang="it-IT" sz="2200" b="1" dirty="0">
                <a:latin typeface="NimbusSanL-Regu"/>
              </a:rPr>
              <a:t>punti esclamativi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Non si altera maiuscolo/minuscolo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Non si alterano </a:t>
            </a:r>
            <a:r>
              <a:rPr lang="it-IT" sz="2200" i="1" dirty="0">
                <a:latin typeface="NimbusSanL-Regu"/>
              </a:rPr>
              <a:t>@username </a:t>
            </a:r>
            <a:r>
              <a:rPr lang="it-IT" sz="2200" dirty="0">
                <a:latin typeface="NimbusSanL-Regu"/>
              </a:rPr>
              <a:t>e </a:t>
            </a:r>
            <a:r>
              <a:rPr lang="it-IT" sz="2200" i="1" dirty="0">
                <a:latin typeface="NimbusSanL-Regu"/>
              </a:rPr>
              <a:t>#hashtag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Emoji isolate dal testo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pulizia testo dei retweet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7C9D8B1C-F79E-496A-B9D7-A99850032409}"/>
              </a:ext>
            </a:extLst>
          </p:cNvPr>
          <p:cNvSpPr txBox="1">
            <a:spLocks/>
          </p:cNvSpPr>
          <p:nvPr/>
        </p:nvSpPr>
        <p:spPr>
          <a:xfrm>
            <a:off x="856761" y="1"/>
            <a:ext cx="9943737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0063A6"/>
                </a:solidFill>
                <a:latin typeface="NimbusSanL-Regu"/>
              </a:rPr>
              <a:t>TREE TAGGER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04D463-3433-4091-AFA0-45CDCF268797}"/>
              </a:ext>
            </a:extLst>
          </p:cNvPr>
          <p:cNvSpPr txBox="1"/>
          <p:nvPr/>
        </p:nvSpPr>
        <p:spPr>
          <a:xfrm>
            <a:off x="3500214" y="1421704"/>
            <a:ext cx="76485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Supporto alla lingua italiana 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 err="1">
                <a:latin typeface="NimbusSanL-Regu"/>
              </a:rPr>
              <a:t>Lemmatization</a:t>
            </a:r>
            <a:r>
              <a:rPr lang="it-IT" sz="2200" dirty="0">
                <a:latin typeface="NimbusSanL-Regu"/>
              </a:rPr>
              <a:t> tramite POS ( Part-of-speech)</a:t>
            </a:r>
          </a:p>
        </p:txBody>
      </p:sp>
    </p:spTree>
    <p:extLst>
      <p:ext uri="{BB962C8B-B14F-4D97-AF65-F5344CB8AC3E}">
        <p14:creationId xmlns:p14="http://schemas.microsoft.com/office/powerpoint/2010/main" val="375084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sultato immagini per dizionario immagine">
            <a:extLst>
              <a:ext uri="{FF2B5EF4-FFF2-40B4-BE49-F238E27FC236}">
                <a16:creationId xmlns:a16="http://schemas.microsoft.com/office/drawing/2014/main" id="{D7CA00BA-9EBD-446C-8BDD-A351C140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99" y="4471457"/>
            <a:ext cx="1866207" cy="1095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44154D-DF3D-4790-BCBA-F03FECB1D571}"/>
              </a:ext>
            </a:extLst>
          </p:cNvPr>
          <p:cNvSpPr txBox="1"/>
          <p:nvPr/>
        </p:nvSpPr>
        <p:spPr>
          <a:xfrm>
            <a:off x="1058446" y="931086"/>
            <a:ext cx="67098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r>
              <a:rPr lang="it-IT" sz="2200" dirty="0">
                <a:latin typeface="NimbusSanL-Regu"/>
              </a:rPr>
              <a:t>Libreria </a:t>
            </a:r>
            <a:r>
              <a:rPr lang="it-IT" sz="2200" b="1" dirty="0">
                <a:latin typeface="NimbusSanL-Regu"/>
              </a:rPr>
              <a:t>VADER </a:t>
            </a:r>
            <a:r>
              <a:rPr lang="it-IT" sz="2200" dirty="0">
                <a:latin typeface="NimbusSanL-Regu"/>
              </a:rPr>
              <a:t>effettua il calcolo della sentiment, considerando: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enfasi del maiuscolo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punti esclamativi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espressioni «web» (</a:t>
            </a:r>
            <a:r>
              <a:rPr lang="it-IT" sz="2200" i="1" dirty="0" err="1">
                <a:latin typeface="NimbusSanL-Regu"/>
              </a:rPr>
              <a:t>lol,pls</a:t>
            </a:r>
            <a:r>
              <a:rPr lang="it-IT" sz="2200" dirty="0">
                <a:latin typeface="NimbusSanL-Regu"/>
              </a:rPr>
              <a:t>)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it-IT" sz="2200" dirty="0">
                <a:latin typeface="NimbusSanL-Regu"/>
              </a:rPr>
              <a:t>calcola </a:t>
            </a:r>
            <a:r>
              <a:rPr lang="it-IT" sz="2200" b="1" dirty="0">
                <a:latin typeface="NimbusSanL-Regu"/>
              </a:rPr>
              <a:t>compound score, </a:t>
            </a:r>
            <a:r>
              <a:rPr lang="it-IT" sz="2200" dirty="0">
                <a:latin typeface="NimbusSanL-Regu"/>
              </a:rPr>
              <a:t>polarità normalizzata (-1,+1)</a:t>
            </a:r>
          </a:p>
          <a:p>
            <a:pPr marL="342900" indent="-342900"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it-IT" sz="2200" b="1" dirty="0">
              <a:latin typeface="NimbusSanL-Regu"/>
            </a:endParaRPr>
          </a:p>
          <a:p>
            <a:pPr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r>
              <a:rPr lang="it-IT" sz="2200" dirty="0">
                <a:latin typeface="NimbusSanL-Regu"/>
              </a:rPr>
              <a:t>Intervallo di confidenza della normale al 90% per la media del compound</a:t>
            </a:r>
          </a:p>
          <a:p>
            <a:pPr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>
              <a:buClr>
                <a:schemeClr val="accent3"/>
              </a:buClr>
            </a:pPr>
            <a:r>
              <a:rPr lang="it-IT" sz="2200" dirty="0" err="1">
                <a:latin typeface="NimbusSanL-Regu"/>
              </a:rPr>
              <a:t>Lexicon</a:t>
            </a:r>
            <a:r>
              <a:rPr lang="it-IT" sz="2200" dirty="0">
                <a:latin typeface="NimbusSanL-Regu"/>
              </a:rPr>
              <a:t> integrato con </a:t>
            </a:r>
            <a:r>
              <a:rPr lang="it-IT" sz="2200" b="1" dirty="0" err="1">
                <a:latin typeface="NimbusSanL-Regu"/>
              </a:rPr>
              <a:t>Sentix</a:t>
            </a:r>
            <a:r>
              <a:rPr lang="it-IT" sz="2200" dirty="0">
                <a:latin typeface="NimbusSanL-Regu"/>
              </a:rPr>
              <a:t>, sentiment </a:t>
            </a:r>
            <a:r>
              <a:rPr lang="it-IT" sz="2200" dirty="0" err="1">
                <a:latin typeface="NimbusSanL-Regu"/>
              </a:rPr>
              <a:t>lexicon</a:t>
            </a:r>
            <a:r>
              <a:rPr lang="it-IT" sz="2200" dirty="0">
                <a:latin typeface="NimbusSanL-Regu"/>
              </a:rPr>
              <a:t> italiano</a:t>
            </a: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  <a:p>
            <a:pPr lvl="3">
              <a:buClr>
                <a:schemeClr val="accent3"/>
              </a:buClr>
            </a:pPr>
            <a:endParaRPr lang="it-IT" sz="2200" dirty="0">
              <a:latin typeface="NimbusSanL-Regu"/>
            </a:endParaRPr>
          </a:p>
        </p:txBody>
      </p:sp>
      <p:pic>
        <p:nvPicPr>
          <p:cNvPr id="2050" name="Picture 2" descr="Risultato immagini per sentiment analysis">
            <a:extLst>
              <a:ext uri="{FF2B5EF4-FFF2-40B4-BE49-F238E27FC236}">
                <a16:creationId xmlns:a16="http://schemas.microsoft.com/office/drawing/2014/main" id="{4060BCB3-9C74-4F4D-9116-2B4F1750F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99" y="3833466"/>
            <a:ext cx="1866206" cy="82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AAA4160-0B33-4341-9ECC-8600ECAF1C9D}"/>
              </a:ext>
            </a:extLst>
          </p:cNvPr>
          <p:cNvSpPr/>
          <p:nvPr/>
        </p:nvSpPr>
        <p:spPr>
          <a:xfrm>
            <a:off x="0" y="0"/>
            <a:ext cx="36246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CF4CC2F-32AD-4243-9EB8-26E8BDAAF92B}"/>
              </a:ext>
            </a:extLst>
          </p:cNvPr>
          <p:cNvSpPr/>
          <p:nvPr/>
        </p:nvSpPr>
        <p:spPr>
          <a:xfrm>
            <a:off x="332454" y="0"/>
            <a:ext cx="362465" cy="6858000"/>
          </a:xfrm>
          <a:prstGeom prst="rect">
            <a:avLst/>
          </a:prstGeom>
          <a:solidFill>
            <a:srgbClr val="0063A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C42C008-6A75-4B5C-8194-C7070EADD6A8}"/>
              </a:ext>
            </a:extLst>
          </p:cNvPr>
          <p:cNvSpPr/>
          <p:nvPr/>
        </p:nvSpPr>
        <p:spPr>
          <a:xfrm>
            <a:off x="11497081" y="0"/>
            <a:ext cx="36246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E1ABD08-1B9D-4568-9B28-B968FB544F97}"/>
              </a:ext>
            </a:extLst>
          </p:cNvPr>
          <p:cNvSpPr/>
          <p:nvPr/>
        </p:nvSpPr>
        <p:spPr>
          <a:xfrm>
            <a:off x="11829535" y="0"/>
            <a:ext cx="36246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30" name="Picture 6" descr="Risultato immagini per twitter">
            <a:extLst>
              <a:ext uri="{FF2B5EF4-FFF2-40B4-BE49-F238E27FC236}">
                <a16:creationId xmlns:a16="http://schemas.microsoft.com/office/drawing/2014/main" id="{1484B270-06F9-4B7E-A0F9-FB0846B0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599" y="5842489"/>
            <a:ext cx="972580" cy="7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7C9D8B1C-F79E-496A-B9D7-A99850032409}"/>
              </a:ext>
            </a:extLst>
          </p:cNvPr>
          <p:cNvSpPr txBox="1">
            <a:spLocks/>
          </p:cNvSpPr>
          <p:nvPr/>
        </p:nvSpPr>
        <p:spPr>
          <a:xfrm>
            <a:off x="856761" y="1"/>
            <a:ext cx="9943737" cy="877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NimbusSanL-Regu"/>
              </a:rPr>
              <a:t>CALCOLO SENTIMENT SCORE</a:t>
            </a:r>
          </a:p>
        </p:txBody>
      </p:sp>
      <p:pic>
        <p:nvPicPr>
          <p:cNvPr id="2054" name="Picture 6" descr="Risultato immagini per twita">
            <a:extLst>
              <a:ext uri="{FF2B5EF4-FFF2-40B4-BE49-F238E27FC236}">
                <a16:creationId xmlns:a16="http://schemas.microsoft.com/office/drawing/2014/main" id="{853AA376-FC32-4B0B-AF25-C7FEC01AF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39" y="5750294"/>
            <a:ext cx="1866206" cy="4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9310A96-276F-4A2F-8A4D-B0B7DB0CD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743" y="983881"/>
            <a:ext cx="3521166" cy="24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3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377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NimbusSanL-Regu</vt:lpstr>
      <vt:lpstr>Segoe UI Light</vt:lpstr>
      <vt:lpstr>TeXGyreTermesX-Regular</vt:lpstr>
      <vt:lpstr>Tema di Office</vt:lpstr>
      <vt:lpstr>INTER-JUVENTUS:  COME GLI UTENTI TWITTER INTERAGISCONO TRA LORO E NELLA PIATTAFORMA DURANTE IL MATCH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INTER-JUVENTUS:  COME GLI UTENTI TWITTER INTERAGISCONO TRA LORO E NELLA PIATTAFORMA DURANTE IL MATCH</dc:title>
  <dc:creator>Luca Pretini</dc:creator>
  <cp:lastModifiedBy>Luca Pretini</cp:lastModifiedBy>
  <cp:revision>20</cp:revision>
  <dcterms:created xsi:type="dcterms:W3CDTF">2021-02-04T15:39:37Z</dcterms:created>
  <dcterms:modified xsi:type="dcterms:W3CDTF">2021-02-11T11:33:40Z</dcterms:modified>
</cp:coreProperties>
</file>